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3" r:id="rId3"/>
    <p:sldId id="316" r:id="rId4"/>
    <p:sldId id="280" r:id="rId5"/>
    <p:sldId id="310" r:id="rId6"/>
    <p:sldId id="318" r:id="rId7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  <a:srgbClr val="FFCC99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112" d="100"/>
          <a:sy n="112" d="100"/>
        </p:scale>
        <p:origin x="100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3B27D-A5E1-414F-9E4B-D33EF5519872}" type="datetimeFigureOut">
              <a:rPr lang="it-IT"/>
              <a:pPr>
                <a:defRPr/>
              </a:pPr>
              <a:t>27/09/2016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C02D-FAA6-404F-9B3F-186344837D7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5CD79-B9AF-4E88-A1AA-5F9D709F4E0D}" type="datetimeFigureOut">
              <a:rPr lang="it-IT"/>
              <a:pPr>
                <a:defRPr/>
              </a:pPr>
              <a:t>27/09/2016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C0AFC-8F38-43BE-B308-A9E44C3CBB7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B8DED-96B1-466B-8B65-BEACFCBF1948}" type="datetimeFigureOut">
              <a:rPr lang="it-IT"/>
              <a:pPr>
                <a:defRPr/>
              </a:pPr>
              <a:t>27/09/2016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89EB3-198D-402C-BD4E-F889AD47834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A097C-EE75-4A34-98BC-37F27055B81B}" type="datetimeFigureOut">
              <a:rPr lang="it-IT"/>
              <a:pPr>
                <a:defRPr/>
              </a:pPr>
              <a:t>27/09/2016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87E16-1A66-4AFD-82DE-9837FAABBEE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4D45D-7B7A-4942-BFD4-C5F8A80A4A9F}" type="datetimeFigureOut">
              <a:rPr lang="it-IT"/>
              <a:pPr>
                <a:defRPr/>
              </a:pPr>
              <a:t>27/09/2016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F0EC5-C47A-494B-821C-CBA7D12D496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1EED9-F5F7-4758-B60B-E37E3CCAADB4}" type="datetimeFigureOut">
              <a:rPr lang="it-IT"/>
              <a:pPr>
                <a:defRPr/>
              </a:pPr>
              <a:t>27/09/2016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4549D-0C69-4F54-8F9C-D47DB5CAD69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3DF9D-F6E5-421E-B7FC-DDA83CB8CD46}" type="datetimeFigureOut">
              <a:rPr lang="it-IT"/>
              <a:pPr>
                <a:defRPr/>
              </a:pPr>
              <a:t>27/09/2016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E5BD0-081A-4522-8700-1DD25C380DA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66CB1-A5EE-4295-9916-50B6C4473F98}" type="datetimeFigureOut">
              <a:rPr lang="it-IT"/>
              <a:pPr>
                <a:defRPr/>
              </a:pPr>
              <a:t>27/09/2016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EB1D0-4469-48EF-A861-0489AA5ABC6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4F3A9-D7AA-4B9B-A4EE-0FB8376639C8}" type="datetimeFigureOut">
              <a:rPr lang="it-IT"/>
              <a:pPr>
                <a:defRPr/>
              </a:pPr>
              <a:t>27/09/2016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6BE73-6541-4A22-BF76-A24DAB63AC0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92C85-889E-47EA-BEF7-F792A76D5868}" type="datetimeFigureOut">
              <a:rPr lang="it-IT"/>
              <a:pPr>
                <a:defRPr/>
              </a:pPr>
              <a:t>27/09/2016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A3498-CA14-4E0A-B8C2-2F63F3DF87E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76C1C-751D-44C2-B3B4-054C17F10A2E}" type="datetimeFigureOut">
              <a:rPr lang="it-IT"/>
              <a:pPr>
                <a:defRPr/>
              </a:pPr>
              <a:t>27/09/2016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46A31-9F91-4937-8111-940EF2A9DB5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ro-RO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ro-RO" smtClean="0"/>
              <a:t>Fare clic per modificare stili del testo dello schema</a:t>
            </a:r>
          </a:p>
          <a:p>
            <a:pPr lvl="1"/>
            <a:r>
              <a:rPr lang="it-IT" altLang="ro-RO" smtClean="0"/>
              <a:t>Secondo livello</a:t>
            </a:r>
          </a:p>
          <a:p>
            <a:pPr lvl="2"/>
            <a:r>
              <a:rPr lang="it-IT" altLang="ro-RO" smtClean="0"/>
              <a:t>Terzo livello</a:t>
            </a:r>
          </a:p>
          <a:p>
            <a:pPr lvl="3"/>
            <a:r>
              <a:rPr lang="it-IT" altLang="ro-RO" smtClean="0"/>
              <a:t>Quarto livello</a:t>
            </a:r>
          </a:p>
          <a:p>
            <a:pPr lvl="4"/>
            <a:r>
              <a:rPr lang="it-IT" altLang="ro-RO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D89B75-8BE1-44EA-9EDC-EFCFAC959E16}" type="datetimeFigureOut">
              <a:rPr lang="it-IT"/>
              <a:pPr>
                <a:defRPr/>
              </a:pPr>
              <a:t>27/09/2016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F05931E-6C89-400F-ABB9-1F45933440C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cheap-gshp.eu/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9.png"/><Relationship Id="rId10" Type="http://schemas.openxmlformats.org/officeDocument/2006/relationships/image" Target="../media/image13.jpeg"/><Relationship Id="rId4" Type="http://schemas.openxmlformats.org/officeDocument/2006/relationships/image" Target="../media/image6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covenantofmayors.eu/" TargetMode="Externa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ttore 1 11"/>
          <p:cNvCxnSpPr/>
          <p:nvPr/>
        </p:nvCxnSpPr>
        <p:spPr>
          <a:xfrm>
            <a:off x="250825" y="908050"/>
            <a:ext cx="8651875" cy="0"/>
          </a:xfrm>
          <a:prstGeom prst="line">
            <a:avLst/>
          </a:prstGeom>
          <a:ln w="28575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CasellaDiTesto 13"/>
          <p:cNvSpPr txBox="1">
            <a:spLocks noChangeArrowheads="1"/>
          </p:cNvSpPr>
          <p:nvPr/>
        </p:nvSpPr>
        <p:spPr bwMode="auto">
          <a:xfrm>
            <a:off x="2051720" y="2852936"/>
            <a:ext cx="5335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ro-RO" sz="2000" b="1" dirty="0">
                <a:latin typeface="Arial Narrow" pitchFamily="34" charset="0"/>
              </a:rPr>
              <a:t>WP9 Leader: ROMANIAN GEOEXCHANGE SOCIETY </a:t>
            </a:r>
          </a:p>
        </p:txBody>
      </p:sp>
      <p:sp>
        <p:nvSpPr>
          <p:cNvPr id="2052" name="CasellaDiTesto 14"/>
          <p:cNvSpPr txBox="1">
            <a:spLocks noChangeArrowheads="1"/>
          </p:cNvSpPr>
          <p:nvPr/>
        </p:nvSpPr>
        <p:spPr bwMode="auto">
          <a:xfrm>
            <a:off x="3062288" y="87313"/>
            <a:ext cx="44434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latin typeface="Arial Narrow" pitchFamily="34" charset="0"/>
              </a:rPr>
              <a:t>Workshop of H2020 geothermal research and innovation projects</a:t>
            </a:r>
            <a:endParaRPr lang="ro-RO" sz="1600">
              <a:latin typeface="Arial Narrow" pitchFamily="34" charset="0"/>
            </a:endParaRPr>
          </a:p>
          <a:p>
            <a:pPr algn="ctr" eaLnBrk="1" hangingPunct="1"/>
            <a:r>
              <a:rPr lang="it-IT" altLang="ro-RO" sz="1600" b="1" i="1">
                <a:latin typeface="Arial Narrow" pitchFamily="34" charset="0"/>
              </a:rPr>
              <a:t>Brussels, September 9°, 2016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907704" y="1052736"/>
            <a:ext cx="5599112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Cheap-GSHPs Project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23528" y="1916832"/>
            <a:ext cx="865187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cap="all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DISSEMINATION AND COMMUNICATION ACTIVITIES AND STRATEGY</a:t>
            </a:r>
            <a:endParaRPr lang="it-IT" sz="28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55" name="CasellaDiTesto 9"/>
          <p:cNvSpPr txBox="1">
            <a:spLocks noChangeArrowheads="1"/>
          </p:cNvSpPr>
          <p:nvPr/>
        </p:nvSpPr>
        <p:spPr bwMode="auto">
          <a:xfrm>
            <a:off x="827584" y="3284984"/>
            <a:ext cx="76328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it-IT" altLang="ro-RO" sz="2000" b="1" dirty="0" smtClean="0">
                <a:latin typeface="Arial Narrow" pitchFamily="34" charset="0"/>
              </a:rPr>
              <a:t>Participants</a:t>
            </a:r>
            <a:r>
              <a:rPr lang="it-IT" altLang="ro-RO" sz="2000" b="1" dirty="0">
                <a:latin typeface="Arial Narrow" pitchFamily="34" charset="0"/>
              </a:rPr>
              <a:t>: </a:t>
            </a:r>
            <a:r>
              <a:rPr lang="it-IT" altLang="ro-RO" sz="2000" b="1" dirty="0" smtClean="0">
                <a:latin typeface="Arial Narrow" pitchFamily="34" charset="0"/>
              </a:rPr>
              <a:t>All project partners </a:t>
            </a:r>
            <a:endParaRPr lang="it-IT" altLang="ro-RO" sz="2000" b="1" dirty="0">
              <a:latin typeface="Arial Narrow" pitchFamily="34" charset="0"/>
            </a:endParaRPr>
          </a:p>
        </p:txBody>
      </p:sp>
      <p:pic>
        <p:nvPicPr>
          <p:cNvPr id="205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5876925"/>
            <a:ext cx="2989262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8" y="63500"/>
            <a:ext cx="26638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8575" y="47625"/>
            <a:ext cx="12350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21" descr="http://i.imgur.com/lOZf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788" y="8658225"/>
            <a:ext cx="46609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sellaDiTesto 13"/>
          <p:cNvSpPr txBox="1"/>
          <p:nvPr/>
        </p:nvSpPr>
        <p:spPr>
          <a:xfrm>
            <a:off x="683568" y="4365104"/>
            <a:ext cx="7593617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Bef>
                <a:spcPts val="1200"/>
              </a:spcBef>
              <a:buClr>
                <a:srgbClr val="FF0000"/>
              </a:buClr>
              <a:buSzPct val="150000"/>
              <a:buFont typeface="+mj-lt"/>
              <a:buAutoNum type="arabicPeriod"/>
              <a:defRPr/>
            </a:pPr>
            <a:r>
              <a:rPr lang="en-US" b="1" cap="all" dirty="0"/>
              <a:t>DISSEMINATION AND COMMUNICATION ACTIVITIES PERFORMED SO FAR</a:t>
            </a:r>
          </a:p>
          <a:p>
            <a:pPr marL="457200" indent="-457200">
              <a:spcBef>
                <a:spcPts val="1200"/>
              </a:spcBef>
              <a:buClr>
                <a:srgbClr val="FF0000"/>
              </a:buClr>
              <a:buSzPct val="150000"/>
              <a:buFont typeface="+mj-lt"/>
              <a:buAutoNum type="arabicPeriod"/>
              <a:defRPr/>
            </a:pPr>
            <a:r>
              <a:rPr lang="en-US" b="1" cap="all" dirty="0"/>
              <a:t>FUTURE DISSEMINATION ACTIVITIES</a:t>
            </a:r>
          </a:p>
          <a:p>
            <a:pPr marL="457200" indent="-457200">
              <a:spcBef>
                <a:spcPts val="1200"/>
              </a:spcBef>
              <a:buClr>
                <a:srgbClr val="FF0000"/>
              </a:buClr>
              <a:buSzPct val="150000"/>
              <a:buFont typeface="+mj-lt"/>
              <a:buAutoNum type="arabicPeriod"/>
              <a:defRPr/>
            </a:pPr>
            <a:r>
              <a:rPr lang="en-US" b="1" cap="all" dirty="0"/>
              <a:t>SYNERGY WITH OTHER GEOTHERMAL PROJECTS</a:t>
            </a:r>
          </a:p>
          <a:p>
            <a:endParaRPr lang="it-IT" dirty="0"/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683568" y="3789040"/>
            <a:ext cx="8064896" cy="461665"/>
          </a:xfrm>
          <a:prstGeom prst="rect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ro-RO" sz="2400" b="1" dirty="0" smtClean="0"/>
              <a:t>OVERVIEW OF THE PRESENTATION</a:t>
            </a:r>
            <a:endParaRPr lang="ro-RO" altLang="ro-RO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1 11"/>
          <p:cNvCxnSpPr/>
          <p:nvPr/>
        </p:nvCxnSpPr>
        <p:spPr>
          <a:xfrm>
            <a:off x="250825" y="908050"/>
            <a:ext cx="8651875" cy="0"/>
          </a:xfrm>
          <a:prstGeom prst="line">
            <a:avLst/>
          </a:prstGeom>
          <a:ln w="28575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8" y="63500"/>
            <a:ext cx="26638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8575" y="47625"/>
            <a:ext cx="12350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285750" y="1071563"/>
            <a:ext cx="8643938" cy="5842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200"/>
              </a:spcBef>
              <a:buClr>
                <a:srgbClr val="FF0000"/>
              </a:buClr>
              <a:buSzPct val="150000"/>
              <a:defRPr/>
            </a:pPr>
            <a:r>
              <a:rPr lang="en-US" sz="3200" b="1" cap="all" dirty="0" smtClean="0">
                <a:solidFill>
                  <a:srgbClr val="FF0000"/>
                </a:solidFill>
              </a:rPr>
              <a:t>1. </a:t>
            </a:r>
            <a:r>
              <a:rPr lang="en-US" sz="2000" b="1" cap="all" dirty="0" smtClean="0"/>
              <a:t>DISSEMINATION AND COMMUNICATION ACTIVITIES PERFORMED SO FAR (1)</a:t>
            </a:r>
            <a:endParaRPr lang="en-US" sz="2400" b="1" cap="all" dirty="0"/>
          </a:p>
        </p:txBody>
      </p:sp>
      <p:sp>
        <p:nvSpPr>
          <p:cNvPr id="4102" name="Rectangle 32"/>
          <p:cNvSpPr>
            <a:spLocks noChangeArrowheads="1"/>
          </p:cNvSpPr>
          <p:nvPr/>
        </p:nvSpPr>
        <p:spPr bwMode="auto">
          <a:xfrm>
            <a:off x="357188" y="1714500"/>
            <a:ext cx="69342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Char char=""/>
            </a:pPr>
            <a:r>
              <a:rPr lang="en-US" altLang="ro-RO" sz="2000">
                <a:cs typeface="Times New Roman" pitchFamily="18" charset="0"/>
              </a:rPr>
              <a:t>Project website: </a:t>
            </a:r>
            <a:r>
              <a:rPr lang="en-US" sz="2000" b="1">
                <a:cs typeface="Times New Roman" pitchFamily="18" charset="0"/>
                <a:hlinkClick r:id="rId5"/>
              </a:rPr>
              <a:t>www.cheap-gshp.eu</a:t>
            </a:r>
            <a:endParaRPr lang="en-US" sz="2000" b="1">
              <a:cs typeface="Times New Roman" pitchFamily="18" charset="0"/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"/>
            </a:pPr>
            <a:r>
              <a:rPr lang="en-US" sz="2000">
                <a:cs typeface="Times New Roman" pitchFamily="18" charset="0"/>
              </a:rPr>
              <a:t>The website contains public  documents , such as:</a:t>
            </a:r>
          </a:p>
          <a:p>
            <a:pPr marL="800100" lvl="1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>
                <a:cs typeface="Times New Roman" pitchFamily="18" charset="0"/>
              </a:rPr>
              <a:t>Leaflet</a:t>
            </a:r>
          </a:p>
          <a:p>
            <a:pPr marL="800100" lvl="1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>
                <a:cs typeface="Times New Roman" pitchFamily="18" charset="0"/>
              </a:rPr>
              <a:t>Brochure</a:t>
            </a:r>
          </a:p>
          <a:p>
            <a:pPr marL="800100" lvl="1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>
                <a:cs typeface="Times New Roman" pitchFamily="18" charset="0"/>
              </a:rPr>
              <a:t>Electronic newsletter #1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"/>
            </a:pPr>
            <a:r>
              <a:rPr lang="en-US" altLang="ro-RO" sz="2000">
                <a:cs typeface="Times New Roman" pitchFamily="18" charset="0"/>
              </a:rPr>
              <a:t>Roll-ups and posters in German and Romanian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"/>
            </a:pPr>
            <a:r>
              <a:rPr lang="en-US" altLang="ro-RO" sz="2000">
                <a:cs typeface="Times New Roman" pitchFamily="18" charset="0"/>
              </a:rPr>
              <a:t>International Workshop within CLIMA 2016 – REHVA Congress together with partners (May 2016)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"/>
            </a:pPr>
            <a:r>
              <a:rPr lang="en-US" altLang="ro-RO" sz="2000">
                <a:cs typeface="Times New Roman" pitchFamily="18" charset="0"/>
              </a:rPr>
              <a:t>Add in the REHVA Journal issue May 2016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"/>
            </a:pPr>
            <a:r>
              <a:rPr lang="en-US" altLang="ro-RO" sz="2000">
                <a:cs typeface="Times New Roman" pitchFamily="18" charset="0"/>
              </a:rPr>
              <a:t>Blog on the Smart Cities Information System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"/>
            </a:pPr>
            <a:r>
              <a:rPr lang="en-US" sz="2000">
                <a:ea typeface="Times New Roman" pitchFamily="18" charset="0"/>
                <a:cs typeface="Calibri" pitchFamily="34" charset="0"/>
              </a:rPr>
              <a:t>Cheap-GSHPs project page on UNESCO Venice </a:t>
            </a:r>
          </a:p>
          <a:p>
            <a:pPr marL="342900" indent="-342900">
              <a:buClr>
                <a:srgbClr val="FF0000"/>
              </a:buClr>
            </a:pPr>
            <a:r>
              <a:rPr lang="en-US" sz="2000">
                <a:ea typeface="Times New Roman" pitchFamily="18" charset="0"/>
                <a:cs typeface="Calibri" pitchFamily="34" charset="0"/>
              </a:rPr>
              <a:t>       website;</a:t>
            </a:r>
            <a:endParaRPr lang="en-US" altLang="ro-RO" sz="2000">
              <a:cs typeface="Times New Roman" pitchFamily="18" charset="0"/>
            </a:endParaRPr>
          </a:p>
        </p:txBody>
      </p:sp>
      <p:cxnSp>
        <p:nvCxnSpPr>
          <p:cNvPr id="36" name="Connettore 1 19"/>
          <p:cNvCxnSpPr/>
          <p:nvPr/>
        </p:nvCxnSpPr>
        <p:spPr>
          <a:xfrm>
            <a:off x="250825" y="6381750"/>
            <a:ext cx="8651875" cy="0"/>
          </a:xfrm>
          <a:prstGeom prst="line">
            <a:avLst/>
          </a:prstGeom>
          <a:ln w="28575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Picture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67588" y="6448425"/>
            <a:ext cx="15525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88" y="1785938"/>
            <a:ext cx="2601912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CasellaDiTesto 14"/>
          <p:cNvSpPr txBox="1">
            <a:spLocks noChangeArrowheads="1"/>
          </p:cNvSpPr>
          <p:nvPr/>
        </p:nvSpPr>
        <p:spPr bwMode="auto">
          <a:xfrm>
            <a:off x="3062288" y="87313"/>
            <a:ext cx="44434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latin typeface="Arial Narrow" pitchFamily="34" charset="0"/>
              </a:rPr>
              <a:t>Workshop of H2020 geothermal research and innovation projects</a:t>
            </a:r>
            <a:endParaRPr lang="ro-RO" sz="1600">
              <a:latin typeface="Arial Narrow" pitchFamily="34" charset="0"/>
            </a:endParaRPr>
          </a:p>
          <a:p>
            <a:pPr algn="ctr" eaLnBrk="1" hangingPunct="1"/>
            <a:r>
              <a:rPr lang="it-IT" altLang="ro-RO" sz="1600" b="1" i="1">
                <a:latin typeface="Arial Narrow" pitchFamily="34" charset="0"/>
              </a:rPr>
              <a:t>Brussels, September 9°, 2016</a:t>
            </a:r>
          </a:p>
        </p:txBody>
      </p:sp>
      <p:pic>
        <p:nvPicPr>
          <p:cNvPr id="4107" name="Picture 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13" y="4000500"/>
            <a:ext cx="30511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1 11"/>
          <p:cNvCxnSpPr/>
          <p:nvPr/>
        </p:nvCxnSpPr>
        <p:spPr>
          <a:xfrm>
            <a:off x="250825" y="908050"/>
            <a:ext cx="8651875" cy="0"/>
          </a:xfrm>
          <a:prstGeom prst="line">
            <a:avLst/>
          </a:prstGeom>
          <a:ln w="28575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8" y="63500"/>
            <a:ext cx="26638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8575" y="47625"/>
            <a:ext cx="12350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32"/>
          <p:cNvSpPr>
            <a:spLocks noChangeArrowheads="1"/>
          </p:cNvSpPr>
          <p:nvPr/>
        </p:nvSpPr>
        <p:spPr bwMode="auto">
          <a:xfrm>
            <a:off x="352425" y="1933575"/>
            <a:ext cx="7748588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Char char=""/>
            </a:pPr>
            <a:r>
              <a:rPr lang="en-US" altLang="ro-RO" sz="2000">
                <a:cs typeface="Times New Roman" pitchFamily="18" charset="0"/>
              </a:rPr>
              <a:t>Papers and posters for a lot of national and international </a:t>
            </a:r>
          </a:p>
          <a:p>
            <a:pPr marL="342900" indent="-342900">
              <a:buClr>
                <a:srgbClr val="FF0000"/>
              </a:buClr>
            </a:pPr>
            <a:r>
              <a:rPr lang="en-US" altLang="ro-RO" sz="2000">
                <a:cs typeface="Times New Roman" pitchFamily="18" charset="0"/>
              </a:rPr>
              <a:t>       events including: EGC 2016, CLIMA 2016 - REHVA Congress, </a:t>
            </a:r>
            <a:r>
              <a:rPr lang="en-US" sz="2000"/>
              <a:t>European </a:t>
            </a:r>
          </a:p>
          <a:p>
            <a:pPr marL="342900" indent="-342900">
              <a:buClr>
                <a:srgbClr val="FF0000"/>
              </a:buClr>
            </a:pPr>
            <a:r>
              <a:rPr lang="en-US" sz="2000"/>
              <a:t>      Geosciences Union General Assembly 2016,</a:t>
            </a:r>
            <a:r>
              <a:rPr lang="en-US" altLang="ro-RO" sz="2000">
                <a:cs typeface="Times New Roman" pitchFamily="18" charset="0"/>
              </a:rPr>
              <a:t> </a:t>
            </a:r>
          </a:p>
          <a:p>
            <a:pPr marL="342900" indent="-342900">
              <a:buClr>
                <a:srgbClr val="FF0000"/>
              </a:buClr>
            </a:pPr>
            <a:r>
              <a:rPr lang="en-US" altLang="ro-RO" sz="2000">
                <a:cs typeface="Times New Roman" pitchFamily="18" charset="0"/>
              </a:rPr>
              <a:t>      “Lange Nacht der Wissenschaften”Erlangen, etc.;</a:t>
            </a:r>
            <a:endParaRPr lang="en-US" sz="2000" b="1">
              <a:cs typeface="Times New Roman" pitchFamily="18" charset="0"/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"/>
            </a:pPr>
            <a:r>
              <a:rPr lang="en-US" altLang="ro-RO" sz="2400">
                <a:cs typeface="Times New Roman" pitchFamily="18" charset="0"/>
              </a:rPr>
              <a:t> </a:t>
            </a:r>
            <a:r>
              <a:rPr lang="en-GB" sz="2000"/>
              <a:t>Continuing education courses “Best practices for the </a:t>
            </a:r>
          </a:p>
          <a:p>
            <a:pPr marL="342900" indent="-342900">
              <a:buClr>
                <a:srgbClr val="FF0000"/>
              </a:buClr>
            </a:pPr>
            <a:r>
              <a:rPr lang="en-GB" sz="2000"/>
              <a:t>       execution of geothermal probes” and "Project and </a:t>
            </a:r>
          </a:p>
          <a:p>
            <a:pPr marL="342900" indent="-342900">
              <a:buClr>
                <a:srgbClr val="FF0000"/>
              </a:buClr>
            </a:pPr>
            <a:r>
              <a:rPr lang="en-GB" sz="2000"/>
              <a:t>       dimensioning of geothermal probes“ (Lugano </a:t>
            </a:r>
            <a:r>
              <a:rPr lang="en-GB" sz="2400"/>
              <a:t>- </a:t>
            </a:r>
            <a:r>
              <a:rPr lang="en-GB" sz="2000"/>
              <a:t>June 2015)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"/>
            </a:pPr>
            <a:r>
              <a:rPr lang="en-GB" sz="2000">
                <a:solidFill>
                  <a:srgbClr val="222222"/>
                </a:solidFill>
                <a:ea typeface="Times New Roman" pitchFamily="18" charset="0"/>
                <a:cs typeface="Calibri" pitchFamily="34" charset="0"/>
              </a:rPr>
              <a:t>UNESCO organized a mission to the monastery of </a:t>
            </a:r>
          </a:p>
          <a:p>
            <a:pPr marL="342900" indent="-342900">
              <a:buClr>
                <a:srgbClr val="FF0000"/>
              </a:buClr>
            </a:pPr>
            <a:r>
              <a:rPr lang="en-GB" sz="2000">
                <a:solidFill>
                  <a:srgbClr val="222222"/>
                </a:solidFill>
                <a:ea typeface="Times New Roman" pitchFamily="18" charset="0"/>
                <a:cs typeface="Calibri" pitchFamily="34" charset="0"/>
              </a:rPr>
              <a:t>       Bodani in Vojvodina- Serbia - virtual case study</a:t>
            </a:r>
          </a:p>
        </p:txBody>
      </p:sp>
      <p:cxnSp>
        <p:nvCxnSpPr>
          <p:cNvPr id="36" name="Connettore 1 19"/>
          <p:cNvCxnSpPr/>
          <p:nvPr/>
        </p:nvCxnSpPr>
        <p:spPr>
          <a:xfrm>
            <a:off x="250825" y="6381750"/>
            <a:ext cx="8651875" cy="0"/>
          </a:xfrm>
          <a:prstGeom prst="line">
            <a:avLst/>
          </a:prstGeom>
          <a:ln w="28575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7" name="Picture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7588" y="6448425"/>
            <a:ext cx="15525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Immagin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9125" y="1958975"/>
            <a:ext cx="2009775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CasellaDiTesto 14"/>
          <p:cNvSpPr txBox="1">
            <a:spLocks noChangeArrowheads="1"/>
          </p:cNvSpPr>
          <p:nvPr/>
        </p:nvSpPr>
        <p:spPr bwMode="auto">
          <a:xfrm>
            <a:off x="3062288" y="87313"/>
            <a:ext cx="44434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latin typeface="Arial Narrow" pitchFamily="34" charset="0"/>
              </a:rPr>
              <a:t>Workshop of H2020 geothermal research and innovation projects</a:t>
            </a:r>
            <a:endParaRPr lang="ro-RO" sz="1600">
              <a:latin typeface="Arial Narrow" pitchFamily="34" charset="0"/>
            </a:endParaRPr>
          </a:p>
          <a:p>
            <a:pPr algn="ctr" eaLnBrk="1" hangingPunct="1"/>
            <a:r>
              <a:rPr lang="it-IT" altLang="ro-RO" sz="1600" b="1" i="1">
                <a:latin typeface="Arial Narrow" pitchFamily="34" charset="0"/>
              </a:rPr>
              <a:t>Brussels, September 9°, 2016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285750" y="1257300"/>
            <a:ext cx="8715375" cy="584200"/>
          </a:xfrm>
          <a:prstGeom prst="rect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200"/>
              </a:spcBef>
              <a:buClr>
                <a:srgbClr val="FF0000"/>
              </a:buClr>
              <a:buSzPct val="150000"/>
              <a:defRPr/>
            </a:pPr>
            <a:r>
              <a:rPr lang="en-US" sz="3200" b="1" cap="all" dirty="0" smtClean="0">
                <a:solidFill>
                  <a:srgbClr val="FF0000"/>
                </a:solidFill>
              </a:rPr>
              <a:t>1. </a:t>
            </a:r>
            <a:r>
              <a:rPr lang="en-US" sz="2000" b="1" cap="all" dirty="0" smtClean="0"/>
              <a:t>DISSEMINATION AND COMMUNICATION ACTIVITIES PERFORMED SO FAR (2)</a:t>
            </a:r>
            <a:endParaRPr lang="en-US" sz="2400" b="1" cap="all" dirty="0"/>
          </a:p>
        </p:txBody>
      </p:sp>
      <p:grpSp>
        <p:nvGrpSpPr>
          <p:cNvPr id="5131" name="Gruppieren 13"/>
          <p:cNvGrpSpPr>
            <a:grpSpLocks/>
          </p:cNvGrpSpPr>
          <p:nvPr/>
        </p:nvGrpSpPr>
        <p:grpSpPr bwMode="auto">
          <a:xfrm>
            <a:off x="6143625" y="4214813"/>
            <a:ext cx="2286000" cy="2071687"/>
            <a:chOff x="0" y="0"/>
            <a:chExt cx="6219825" cy="5448300"/>
          </a:xfrm>
        </p:grpSpPr>
        <p:pic>
          <p:nvPicPr>
            <p:cNvPr id="5134" name="Grafik 10" descr="C:\Users\Student\Desktop\Projekte\Cheap-GSHPs\FAU Dissamination\Lange Nacht der Wissenschaft 2015\Bilder_Lange_Nacht\DSC_0170.JPG"/>
            <p:cNvPicPr>
              <a:picLocks noChangeAspect="1"/>
            </p:cNvPicPr>
            <p:nvPr/>
          </p:nvPicPr>
          <p:blipFill>
            <a:blip r:embed="rId7" cstate="print"/>
            <a:srcRect t="27097" r="17110"/>
            <a:stretch>
              <a:fillRect/>
            </a:stretch>
          </p:blipFill>
          <p:spPr bwMode="auto">
            <a:xfrm>
              <a:off x="0" y="0"/>
              <a:ext cx="2562225" cy="33623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5135" name="Grafik 11" descr="C:\Users\Student\Desktop\Projekte\Cheap-GSHPs\FAU Dissamination\Lange Nacht der Wissenschaft 2015\Bilder_Lange_Nacht\DSC_0140.JPG"/>
            <p:cNvPicPr>
              <a:picLocks noChangeAspect="1"/>
            </p:cNvPicPr>
            <p:nvPr/>
          </p:nvPicPr>
          <p:blipFill>
            <a:blip r:embed="rId8" cstate="print"/>
            <a:srcRect l="29156" b="28226"/>
            <a:stretch>
              <a:fillRect/>
            </a:stretch>
          </p:blipFill>
          <p:spPr bwMode="auto">
            <a:xfrm flipH="1">
              <a:off x="2619375" y="0"/>
              <a:ext cx="3600450" cy="54483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pic>
          <p:nvPicPr>
            <p:cNvPr id="5136" name="Grafik 12" descr="C:\Users\Student\Desktop\Projekte\Cheap-GSHPs\FAU Dissamination\Lange Nacht der Wissenschaft 2015\Bilder_Lange_Nacht\DSC_0169.JPG"/>
            <p:cNvPicPr>
              <a:picLocks noChangeAspect="1"/>
            </p:cNvPicPr>
            <p:nvPr/>
          </p:nvPicPr>
          <p:blipFill>
            <a:blip r:embed="rId9" cstate="print"/>
            <a:srcRect l="15807" t="15181" r="9837"/>
            <a:stretch>
              <a:fillRect/>
            </a:stretch>
          </p:blipFill>
          <p:spPr bwMode="auto">
            <a:xfrm>
              <a:off x="0" y="2543175"/>
              <a:ext cx="3800475" cy="29051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</p:grpSp>
      <p:pic>
        <p:nvPicPr>
          <p:cNvPr id="5132" name="Picture 17" descr="P_20160407_103537 (1)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28813" y="4929188"/>
            <a:ext cx="24288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3" name="CasellaDiTesto 21"/>
          <p:cNvSpPr txBox="1">
            <a:spLocks noChangeArrowheads="1"/>
          </p:cNvSpPr>
          <p:nvPr/>
        </p:nvSpPr>
        <p:spPr bwMode="auto">
          <a:xfrm>
            <a:off x="4119563" y="6465888"/>
            <a:ext cx="21193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ro-RO" sz="1100" b="1" i="1"/>
              <a:t>WP9 –  Robert Gavriliuc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1 11"/>
          <p:cNvCxnSpPr/>
          <p:nvPr/>
        </p:nvCxnSpPr>
        <p:spPr>
          <a:xfrm>
            <a:off x="250825" y="908050"/>
            <a:ext cx="8651875" cy="0"/>
          </a:xfrm>
          <a:prstGeom prst="line">
            <a:avLst/>
          </a:prstGeom>
          <a:ln w="28575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8" y="63500"/>
            <a:ext cx="26638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8575" y="47625"/>
            <a:ext cx="12350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539750" y="1257300"/>
            <a:ext cx="6119813" cy="5842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200"/>
              </a:spcBef>
              <a:buClr>
                <a:srgbClr val="FF0000"/>
              </a:buClr>
              <a:buSzPct val="150000"/>
              <a:defRPr/>
            </a:pPr>
            <a:r>
              <a:rPr lang="en-US" sz="3200" b="1" cap="all" dirty="0" smtClean="0">
                <a:solidFill>
                  <a:srgbClr val="FF0000"/>
                </a:solidFill>
              </a:rPr>
              <a:t>2. </a:t>
            </a:r>
            <a:r>
              <a:rPr lang="en-US" sz="2400" b="1" cap="all" dirty="0" smtClean="0"/>
              <a:t>FUTURE DISSEMINATION ACTIVITIES</a:t>
            </a:r>
            <a:endParaRPr lang="en-US" sz="2400" b="1" cap="all" dirty="0"/>
          </a:p>
        </p:txBody>
      </p:sp>
      <p:sp>
        <p:nvSpPr>
          <p:cNvPr id="6150" name="Rectangle 13"/>
          <p:cNvSpPr>
            <a:spLocks noChangeArrowheads="1"/>
          </p:cNvSpPr>
          <p:nvPr/>
        </p:nvSpPr>
        <p:spPr bwMode="auto">
          <a:xfrm>
            <a:off x="285750" y="1928813"/>
            <a:ext cx="8475663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Char char=""/>
            </a:pPr>
            <a:r>
              <a:rPr lang="en-US" sz="2000" b="1">
                <a:cs typeface="Times New Roman" pitchFamily="18" charset="0"/>
              </a:rPr>
              <a:t>Permanent update of the website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"/>
            </a:pPr>
            <a:r>
              <a:rPr lang="en-US" sz="2000" b="1">
                <a:cs typeface="Times New Roman" pitchFamily="18" charset="0"/>
              </a:rPr>
              <a:t>Electronic newsletter – next issues every 6 months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"/>
            </a:pPr>
            <a:r>
              <a:rPr lang="en-US" sz="2000" b="1">
                <a:cs typeface="Times New Roman" pitchFamily="18" charset="0"/>
              </a:rPr>
              <a:t>Better penetration on Facebook, Twitter, etc… 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"/>
            </a:pPr>
            <a:r>
              <a:rPr lang="en-US" sz="2000" b="1">
                <a:cs typeface="Times New Roman" pitchFamily="18" charset="0"/>
              </a:rPr>
              <a:t>International workshops – during important events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"/>
            </a:pPr>
            <a:r>
              <a:rPr lang="en-US" sz="2000" b="1">
                <a:cs typeface="Times New Roman" pitchFamily="18" charset="0"/>
              </a:rPr>
              <a:t>Training manual &amp; Training courses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"/>
            </a:pPr>
            <a:r>
              <a:rPr lang="en-US" sz="2000" b="1">
                <a:cs typeface="Times New Roman" pitchFamily="18" charset="0"/>
              </a:rPr>
              <a:t>Technical brochure (in English and partners’ languages)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"/>
            </a:pPr>
            <a:r>
              <a:rPr lang="en-US" sz="2000" b="1">
                <a:cs typeface="Times New Roman" pitchFamily="18" charset="0"/>
              </a:rPr>
              <a:t>Case studies guidebook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"/>
            </a:pPr>
            <a:r>
              <a:rPr lang="en-US" sz="2000" b="1">
                <a:cs typeface="Times New Roman" pitchFamily="18" charset="0"/>
              </a:rPr>
              <a:t>Reports on project’s results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"/>
            </a:pPr>
            <a:r>
              <a:rPr lang="en-US" sz="2000" b="1">
                <a:cs typeface="Times New Roman" pitchFamily="18" charset="0"/>
              </a:rPr>
              <a:t>Scientific papers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"/>
            </a:pPr>
            <a:r>
              <a:rPr lang="en-US" sz="2000" b="1">
                <a:cs typeface="Times New Roman" pitchFamily="18" charset="0"/>
              </a:rPr>
              <a:t>H</a:t>
            </a:r>
            <a:r>
              <a:rPr lang="en-US" sz="2000" b="1"/>
              <a:t>igh quality video with the main project results 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"/>
            </a:pPr>
            <a:r>
              <a:rPr lang="en-US" sz="2000" b="1"/>
              <a:t>Very short videos with main crucial passages </a:t>
            </a:r>
            <a:r>
              <a:rPr lang="ro-RO" sz="2000" b="1"/>
              <a:t>and demonstration of operations</a:t>
            </a:r>
            <a:endParaRPr lang="en-US" sz="2000" b="1">
              <a:cs typeface="Times New Roman" pitchFamily="18" charset="0"/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"/>
            </a:pPr>
            <a:r>
              <a:rPr lang="en-US" sz="2000" b="1">
                <a:cs typeface="Times New Roman" pitchFamily="18" charset="0"/>
              </a:rPr>
              <a:t>Final conference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"/>
            </a:pPr>
            <a:endParaRPr lang="en-US" b="1">
              <a:cs typeface="Times New Roman" pitchFamily="18" charset="0"/>
            </a:endParaRPr>
          </a:p>
        </p:txBody>
      </p:sp>
      <p:cxnSp>
        <p:nvCxnSpPr>
          <p:cNvPr id="25" name="Connettore 1 19"/>
          <p:cNvCxnSpPr/>
          <p:nvPr/>
        </p:nvCxnSpPr>
        <p:spPr>
          <a:xfrm>
            <a:off x="250825" y="6381750"/>
            <a:ext cx="8651875" cy="0"/>
          </a:xfrm>
          <a:prstGeom prst="line">
            <a:avLst/>
          </a:prstGeom>
          <a:ln w="28575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2" name="Picture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7588" y="6448425"/>
            <a:ext cx="15525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CasellaDiTesto 21"/>
          <p:cNvSpPr txBox="1">
            <a:spLocks noChangeArrowheads="1"/>
          </p:cNvSpPr>
          <p:nvPr/>
        </p:nvSpPr>
        <p:spPr bwMode="auto">
          <a:xfrm>
            <a:off x="4119563" y="6465888"/>
            <a:ext cx="21193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ro-RO" sz="1100" b="1" i="1"/>
              <a:t>WP9 –  Robert Gavriliuc</a:t>
            </a:r>
          </a:p>
        </p:txBody>
      </p:sp>
      <p:sp>
        <p:nvSpPr>
          <p:cNvPr id="6154" name="CasellaDiTesto 14"/>
          <p:cNvSpPr txBox="1">
            <a:spLocks noChangeArrowheads="1"/>
          </p:cNvSpPr>
          <p:nvPr/>
        </p:nvSpPr>
        <p:spPr bwMode="auto">
          <a:xfrm>
            <a:off x="3062288" y="87313"/>
            <a:ext cx="44434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latin typeface="Arial Narrow" pitchFamily="34" charset="0"/>
              </a:rPr>
              <a:t>Workshop of H2020 geothermal research and innovation projects</a:t>
            </a:r>
            <a:endParaRPr lang="ro-RO" sz="1600">
              <a:latin typeface="Arial Narrow" pitchFamily="34" charset="0"/>
            </a:endParaRPr>
          </a:p>
          <a:p>
            <a:pPr algn="ctr" eaLnBrk="1" hangingPunct="1"/>
            <a:r>
              <a:rPr lang="it-IT" altLang="ro-RO" sz="1600" b="1" i="1">
                <a:latin typeface="Arial Narrow" pitchFamily="34" charset="0"/>
              </a:rPr>
              <a:t>Brussels, September 9°,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1 11"/>
          <p:cNvCxnSpPr/>
          <p:nvPr/>
        </p:nvCxnSpPr>
        <p:spPr>
          <a:xfrm>
            <a:off x="250825" y="908050"/>
            <a:ext cx="8651875" cy="0"/>
          </a:xfrm>
          <a:prstGeom prst="line">
            <a:avLst/>
          </a:prstGeom>
          <a:ln w="28575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8" y="63500"/>
            <a:ext cx="26638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8575" y="47625"/>
            <a:ext cx="12350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539750" y="1257300"/>
            <a:ext cx="8389938" cy="5842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200"/>
              </a:spcBef>
              <a:buClr>
                <a:srgbClr val="FF0000"/>
              </a:buClr>
              <a:buSzPct val="150000"/>
              <a:defRPr/>
            </a:pPr>
            <a:r>
              <a:rPr lang="en-US" sz="3200" b="1" cap="all" dirty="0" smtClean="0">
                <a:solidFill>
                  <a:srgbClr val="FF0000"/>
                </a:solidFill>
              </a:rPr>
              <a:t>3. </a:t>
            </a:r>
            <a:r>
              <a:rPr lang="en-US" sz="2400" b="1" cap="all" dirty="0" smtClean="0"/>
              <a:t>synergy with other geothermal projects (1)</a:t>
            </a:r>
            <a:endParaRPr lang="en-US" sz="2400" b="1" cap="all" dirty="0"/>
          </a:p>
        </p:txBody>
      </p:sp>
      <p:sp>
        <p:nvSpPr>
          <p:cNvPr id="7174" name="Rectangle 13"/>
          <p:cNvSpPr>
            <a:spLocks noChangeArrowheads="1"/>
          </p:cNvSpPr>
          <p:nvPr/>
        </p:nvSpPr>
        <p:spPr bwMode="auto">
          <a:xfrm>
            <a:off x="285750" y="1928813"/>
            <a:ext cx="8475663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ro-RO" sz="2000" b="1" dirty="0"/>
              <a:t>Task 8.7 </a:t>
            </a:r>
            <a:r>
              <a:rPr lang="en-US" sz="2000" b="1" dirty="0"/>
              <a:t>(Grant Agreement) </a:t>
            </a:r>
            <a:r>
              <a:rPr lang="en-US" sz="2000" b="1" dirty="0" smtClean="0"/>
              <a:t>starting in the third year </a:t>
            </a:r>
            <a:r>
              <a:rPr lang="ro-RO" sz="2000" b="1" dirty="0" smtClean="0"/>
              <a:t>– </a:t>
            </a:r>
            <a:r>
              <a:rPr lang="ro-RO" sz="2000" b="1" dirty="0">
                <a:solidFill>
                  <a:srgbClr val="00B0F0"/>
                </a:solidFill>
              </a:rPr>
              <a:t>Activities involving the other winning projects inside the topic LCE 3 – 2014/2015</a:t>
            </a:r>
            <a:r>
              <a:rPr lang="ro-RO" sz="2000" b="1" dirty="0"/>
              <a:t>: Demonstration of</a:t>
            </a:r>
            <a:r>
              <a:rPr lang="en-US" sz="2000" b="1" dirty="0"/>
              <a:t> </a:t>
            </a:r>
            <a:r>
              <a:rPr lang="ro-RO" sz="2000" b="1" dirty="0"/>
              <a:t>renewable electricity and heating/cooling technologies</a:t>
            </a:r>
          </a:p>
          <a:p>
            <a:pPr algn="just"/>
            <a:r>
              <a:rPr lang="ro-RO" sz="2000" b="1" dirty="0"/>
              <a:t>Task Leader: </a:t>
            </a:r>
            <a:r>
              <a:rPr lang="ro-RO" sz="2000" b="1" dirty="0" smtClean="0"/>
              <a:t>CNR-ISAC</a:t>
            </a:r>
            <a:r>
              <a:rPr lang="it-IT" sz="2000" b="1" dirty="0" smtClean="0"/>
              <a:t> and </a:t>
            </a:r>
            <a:r>
              <a:rPr lang="ro-RO" sz="2000" b="1" dirty="0" smtClean="0"/>
              <a:t>Participants</a:t>
            </a:r>
            <a:r>
              <a:rPr lang="ro-RO" sz="2000" b="1" dirty="0"/>
              <a:t>: UNIPD-IE, ENERGESIS, RED, </a:t>
            </a:r>
            <a:r>
              <a:rPr lang="ro-RO" sz="2000" b="1" dirty="0" smtClean="0"/>
              <a:t>CRES,SLR</a:t>
            </a:r>
            <a:endParaRPr lang="it-IT" sz="2000" b="1" dirty="0" smtClean="0"/>
          </a:p>
          <a:p>
            <a:pPr algn="just"/>
            <a:endParaRPr lang="it-IT" sz="2000" b="1" dirty="0"/>
          </a:p>
          <a:p>
            <a:pPr algn="just">
              <a:buFont typeface="Wingdings" pitchFamily="2" charset="2"/>
              <a:buChar char="§"/>
            </a:pPr>
            <a:r>
              <a:rPr lang="it-IT" sz="2000" b="1" dirty="0" smtClean="0"/>
              <a:t> </a:t>
            </a:r>
            <a:r>
              <a:rPr lang="it-IT" sz="2000" b="1" dirty="0" err="1" smtClean="0"/>
              <a:t>Highlights</a:t>
            </a:r>
            <a:r>
              <a:rPr lang="it-IT" sz="2000" b="1" dirty="0" smtClean="0"/>
              <a:t> </a:t>
            </a:r>
          </a:p>
          <a:p>
            <a:pPr lvl="1" algn="just">
              <a:buFont typeface="Wingdings" pitchFamily="2" charset="2"/>
              <a:buChar char="Ø"/>
            </a:pPr>
            <a:r>
              <a:rPr lang="it-IT" sz="2000" b="1" dirty="0" smtClean="0"/>
              <a:t>2 – 3 </a:t>
            </a:r>
            <a:r>
              <a:rPr lang="it-IT" sz="2000" b="1" dirty="0" err="1" smtClean="0"/>
              <a:t>meetings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with</a:t>
            </a:r>
            <a:r>
              <a:rPr lang="it-IT" sz="2000" b="1" dirty="0" smtClean="0"/>
              <a:t> key </a:t>
            </a:r>
            <a:r>
              <a:rPr lang="it-IT" sz="2000" b="1" dirty="0" err="1" smtClean="0"/>
              <a:t>partners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of</a:t>
            </a:r>
            <a:r>
              <a:rPr lang="it-IT" sz="2000" b="1" dirty="0" smtClean="0"/>
              <a:t> </a:t>
            </a:r>
            <a:r>
              <a:rPr lang="it-IT" sz="2000" b="1" smtClean="0"/>
              <a:t>GeoTECH</a:t>
            </a:r>
            <a:endParaRPr lang="it-IT" sz="2000" b="1" dirty="0" smtClean="0"/>
          </a:p>
          <a:p>
            <a:pPr lvl="2" algn="just">
              <a:buFont typeface="Courier New" pitchFamily="49" charset="0"/>
              <a:buChar char="o"/>
            </a:pPr>
            <a:r>
              <a:rPr lang="it-IT" sz="2000" b="1" dirty="0" err="1" smtClean="0"/>
              <a:t>Explore</a:t>
            </a:r>
            <a:r>
              <a:rPr lang="it-IT" sz="2000" b="1" dirty="0" smtClean="0"/>
              <a:t>  </a:t>
            </a:r>
            <a:r>
              <a:rPr lang="it-IT" sz="2000" b="1" dirty="0" err="1" smtClean="0"/>
              <a:t>synergies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between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technologies</a:t>
            </a:r>
            <a:endParaRPr lang="it-IT" sz="2000" b="1" dirty="0" smtClean="0"/>
          </a:p>
          <a:p>
            <a:pPr lvl="2" algn="just">
              <a:buFont typeface="Courier New" pitchFamily="49" charset="0"/>
              <a:buChar char="o"/>
            </a:pPr>
            <a:r>
              <a:rPr lang="it-IT" sz="2000" b="1" dirty="0" err="1" smtClean="0"/>
              <a:t>Build</a:t>
            </a:r>
            <a:r>
              <a:rPr lang="it-IT" sz="2000" b="1" dirty="0" smtClean="0"/>
              <a:t> a “ </a:t>
            </a:r>
            <a:r>
              <a:rPr lang="it-IT" sz="2000" b="1" dirty="0" err="1" smtClean="0"/>
              <a:t>plan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for</a:t>
            </a:r>
            <a:r>
              <a:rPr lang="it-IT" sz="2000" b="1" dirty="0" smtClean="0"/>
              <a:t> future common </a:t>
            </a:r>
            <a:r>
              <a:rPr lang="it-IT" sz="2000" b="1" dirty="0" err="1" smtClean="0"/>
              <a:t>activity</a:t>
            </a:r>
            <a:r>
              <a:rPr lang="it-IT" sz="2000" b="1" dirty="0" smtClean="0"/>
              <a:t> “</a:t>
            </a:r>
          </a:p>
          <a:p>
            <a:pPr lvl="2" algn="just">
              <a:buFont typeface="Courier New" pitchFamily="49" charset="0"/>
              <a:buChar char="o"/>
            </a:pPr>
            <a:r>
              <a:rPr lang="it-IT" sz="2000" b="1" dirty="0" smtClean="0"/>
              <a:t>Look </a:t>
            </a:r>
            <a:r>
              <a:rPr lang="it-IT" sz="2000" b="1" dirty="0" err="1" smtClean="0"/>
              <a:t>for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efficient</a:t>
            </a:r>
            <a:r>
              <a:rPr lang="it-IT" sz="2000" b="1" dirty="0" smtClean="0"/>
              <a:t> and </a:t>
            </a:r>
            <a:r>
              <a:rPr lang="it-IT" sz="2000" b="1" dirty="0" err="1" smtClean="0"/>
              <a:t>cost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effective</a:t>
            </a:r>
            <a:r>
              <a:rPr lang="it-IT" sz="2000" b="1" dirty="0" smtClean="0"/>
              <a:t>  “ </a:t>
            </a:r>
            <a:r>
              <a:rPr lang="it-IT" sz="2000" b="1" dirty="0" err="1" smtClean="0"/>
              <a:t>hybrid</a:t>
            </a:r>
            <a:r>
              <a:rPr lang="it-IT" sz="2000" b="1" dirty="0" smtClean="0"/>
              <a:t> “ </a:t>
            </a:r>
            <a:r>
              <a:rPr lang="it-IT" sz="2000" b="1" dirty="0" err="1" smtClean="0"/>
              <a:t>solutions</a:t>
            </a:r>
            <a:endParaRPr lang="it-IT" sz="2000" b="1" dirty="0" smtClean="0"/>
          </a:p>
          <a:p>
            <a:pPr lvl="1" algn="just">
              <a:buFont typeface="Courier New" pitchFamily="49" charset="0"/>
              <a:buChar char="o"/>
            </a:pPr>
            <a:endParaRPr lang="it-IT" sz="2000" b="1" dirty="0"/>
          </a:p>
          <a:p>
            <a:pPr lvl="1" algn="just">
              <a:buFont typeface="Wingdings" pitchFamily="2" charset="2"/>
              <a:buChar char="Ø"/>
            </a:pPr>
            <a:r>
              <a:rPr lang="it-IT" sz="2000" b="1" dirty="0" err="1" smtClean="0"/>
              <a:t>Find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ways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to</a:t>
            </a:r>
            <a:r>
              <a:rPr lang="it-IT" sz="2000" b="1" dirty="0" smtClean="0"/>
              <a:t> work </a:t>
            </a:r>
            <a:r>
              <a:rPr lang="it-IT" sz="2000" b="1" dirty="0" err="1" smtClean="0"/>
              <a:t>together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also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after</a:t>
            </a:r>
            <a:r>
              <a:rPr lang="it-IT" sz="2000" b="1" dirty="0" smtClean="0"/>
              <a:t> the project </a:t>
            </a:r>
            <a:r>
              <a:rPr lang="it-IT" sz="2000" b="1" dirty="0" err="1" smtClean="0"/>
              <a:t>ends</a:t>
            </a:r>
            <a:endParaRPr lang="it-IT" sz="2000" b="1" dirty="0" smtClean="0"/>
          </a:p>
          <a:p>
            <a:pPr lvl="1" algn="just">
              <a:buFont typeface="Wingdings" pitchFamily="2" charset="2"/>
              <a:buChar char="Ø"/>
            </a:pPr>
            <a:endParaRPr lang="it-IT" sz="2000" b="1" dirty="0"/>
          </a:p>
          <a:p>
            <a:pPr lvl="1" algn="just">
              <a:buFont typeface="Wingdings" pitchFamily="2" charset="2"/>
              <a:buChar char="Ø"/>
            </a:pPr>
            <a:r>
              <a:rPr lang="it-IT" sz="2000" b="1" dirty="0" smtClean="0"/>
              <a:t>Diffuse the </a:t>
            </a:r>
            <a:r>
              <a:rPr lang="it-IT" sz="2000" b="1" dirty="0" err="1" smtClean="0"/>
              <a:t>results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together</a:t>
            </a:r>
            <a:r>
              <a:rPr lang="it-IT" sz="2000" b="1" dirty="0" smtClean="0"/>
              <a:t> in </a:t>
            </a:r>
            <a:r>
              <a:rPr lang="it-IT" sz="2000" b="1" dirty="0" err="1" smtClean="0"/>
              <a:t>associations</a:t>
            </a:r>
            <a:r>
              <a:rPr lang="it-IT" sz="2000" b="1" dirty="0" smtClean="0"/>
              <a:t> and </a:t>
            </a:r>
            <a:r>
              <a:rPr lang="it-IT" sz="2000" b="1" dirty="0" err="1" smtClean="0"/>
              <a:t>platforms</a:t>
            </a:r>
            <a:endParaRPr lang="it-IT" sz="2000" b="1" dirty="0" smtClean="0"/>
          </a:p>
          <a:p>
            <a:pPr lvl="1" algn="just">
              <a:buFont typeface="Wingdings" pitchFamily="2" charset="2"/>
              <a:buChar char="Ø"/>
            </a:pPr>
            <a:endParaRPr lang="it-IT" sz="2000" b="1" dirty="0" smtClean="0"/>
          </a:p>
          <a:p>
            <a:pPr lvl="1" algn="just">
              <a:buFont typeface="Wingdings" pitchFamily="2" charset="2"/>
              <a:buChar char="Ø"/>
            </a:pPr>
            <a:endParaRPr lang="ro-RO" sz="2000" b="1" dirty="0"/>
          </a:p>
        </p:txBody>
      </p:sp>
      <p:cxnSp>
        <p:nvCxnSpPr>
          <p:cNvPr id="25" name="Connettore 1 19"/>
          <p:cNvCxnSpPr/>
          <p:nvPr/>
        </p:nvCxnSpPr>
        <p:spPr>
          <a:xfrm>
            <a:off x="250825" y="6381750"/>
            <a:ext cx="8651875" cy="0"/>
          </a:xfrm>
          <a:prstGeom prst="line">
            <a:avLst/>
          </a:prstGeom>
          <a:ln w="28575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6" name="Picture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7588" y="6448425"/>
            <a:ext cx="15525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CasellaDiTesto 21"/>
          <p:cNvSpPr txBox="1">
            <a:spLocks noChangeArrowheads="1"/>
          </p:cNvSpPr>
          <p:nvPr/>
        </p:nvSpPr>
        <p:spPr bwMode="auto">
          <a:xfrm>
            <a:off x="4119563" y="6465888"/>
            <a:ext cx="21193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ro-RO" sz="1100" b="1" i="1"/>
              <a:t>WP9 –  Robert Gavriliuc</a:t>
            </a:r>
          </a:p>
        </p:txBody>
      </p:sp>
      <p:sp>
        <p:nvSpPr>
          <p:cNvPr id="7178" name="CasellaDiTesto 14"/>
          <p:cNvSpPr txBox="1">
            <a:spLocks noChangeArrowheads="1"/>
          </p:cNvSpPr>
          <p:nvPr/>
        </p:nvSpPr>
        <p:spPr bwMode="auto">
          <a:xfrm>
            <a:off x="3062288" y="87313"/>
            <a:ext cx="44434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latin typeface="Arial Narrow" pitchFamily="34" charset="0"/>
              </a:rPr>
              <a:t>Workshop of H2020 geothermal research and innovation projects</a:t>
            </a:r>
            <a:endParaRPr lang="ro-RO" sz="1600">
              <a:latin typeface="Arial Narrow" pitchFamily="34" charset="0"/>
            </a:endParaRPr>
          </a:p>
          <a:p>
            <a:pPr algn="ctr" eaLnBrk="1" hangingPunct="1"/>
            <a:r>
              <a:rPr lang="it-IT" altLang="ro-RO" sz="1600" b="1" i="1">
                <a:latin typeface="Arial Narrow" pitchFamily="34" charset="0"/>
              </a:rPr>
              <a:t>Brussels, September 9°,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ttore 1 11"/>
          <p:cNvCxnSpPr/>
          <p:nvPr/>
        </p:nvCxnSpPr>
        <p:spPr>
          <a:xfrm>
            <a:off x="250825" y="908050"/>
            <a:ext cx="8651875" cy="0"/>
          </a:xfrm>
          <a:prstGeom prst="line">
            <a:avLst/>
          </a:prstGeom>
          <a:ln w="28575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Picture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8" y="63500"/>
            <a:ext cx="26638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8575" y="47625"/>
            <a:ext cx="12350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509154" y="1019176"/>
            <a:ext cx="8389938" cy="5842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200"/>
              </a:spcBef>
              <a:buClr>
                <a:srgbClr val="FF0000"/>
              </a:buClr>
              <a:buSzPct val="150000"/>
              <a:defRPr/>
            </a:pPr>
            <a:r>
              <a:rPr lang="en-US" sz="3200" b="1" cap="all" dirty="0" smtClean="0">
                <a:solidFill>
                  <a:srgbClr val="FF0000"/>
                </a:solidFill>
              </a:rPr>
              <a:t>3. </a:t>
            </a:r>
            <a:r>
              <a:rPr lang="en-US" sz="2400" b="1" cap="all" dirty="0" smtClean="0"/>
              <a:t>synergy with other geothermal projects (3)</a:t>
            </a:r>
            <a:endParaRPr lang="en-US" sz="2400" b="1" cap="all" dirty="0"/>
          </a:p>
        </p:txBody>
      </p:sp>
      <p:sp>
        <p:nvSpPr>
          <p:cNvPr id="9222" name="Rectangle 13"/>
          <p:cNvSpPr>
            <a:spLocks noChangeArrowheads="1"/>
          </p:cNvSpPr>
          <p:nvPr/>
        </p:nvSpPr>
        <p:spPr bwMode="auto">
          <a:xfrm>
            <a:off x="261938" y="1687513"/>
            <a:ext cx="8475663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"/>
            </a:pPr>
            <a:r>
              <a:rPr lang="en-US" sz="2400" b="1" dirty="0" smtClean="0">
                <a:cs typeface="Times New Roman" pitchFamily="18" charset="0"/>
              </a:rPr>
              <a:t>Common activities </a:t>
            </a:r>
            <a:r>
              <a:rPr lang="en-US" sz="2400" b="1" dirty="0">
                <a:cs typeface="Times New Roman" pitchFamily="18" charset="0"/>
              </a:rPr>
              <a:t>with other EU </a:t>
            </a:r>
            <a:r>
              <a:rPr lang="en-US" sz="2400" b="1" dirty="0" smtClean="0">
                <a:cs typeface="Times New Roman" pitchFamily="18" charset="0"/>
              </a:rPr>
              <a:t>programs: Partner </a:t>
            </a:r>
            <a:r>
              <a:rPr lang="en-US" sz="2400" b="1" dirty="0" err="1">
                <a:cs typeface="Times New Roman" pitchFamily="18" charset="0"/>
              </a:rPr>
              <a:t>Energesis</a:t>
            </a:r>
            <a:r>
              <a:rPr lang="en-US" sz="2400" b="1" dirty="0">
                <a:cs typeface="Times New Roman" pitchFamily="18" charset="0"/>
              </a:rPr>
              <a:t> </a:t>
            </a:r>
            <a:r>
              <a:rPr lang="en-US" sz="2400" b="1" dirty="0" smtClean="0">
                <a:cs typeface="Times New Roman" pitchFamily="18" charset="0"/>
              </a:rPr>
              <a:t>collaborates with </a:t>
            </a:r>
            <a:r>
              <a:rPr lang="en-US" sz="2400" b="1" dirty="0" err="1" smtClean="0">
                <a:cs typeface="Times New Roman" pitchFamily="18" charset="0"/>
              </a:rPr>
              <a:t>GEOTeCH</a:t>
            </a:r>
            <a:r>
              <a:rPr lang="en-US" sz="2400" b="1" dirty="0" smtClean="0">
                <a:cs typeface="Times New Roman" pitchFamily="18" charset="0"/>
              </a:rPr>
              <a:t> project</a:t>
            </a:r>
            <a:endParaRPr lang="en-US" sz="2400" b="1" dirty="0">
              <a:cs typeface="Times New Roman" pitchFamily="18" charset="0"/>
            </a:endParaRP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"/>
            </a:pPr>
            <a:r>
              <a:rPr lang="en-US" sz="2400" b="1" dirty="0">
                <a:cs typeface="Times New Roman" pitchFamily="18" charset="0"/>
              </a:rPr>
              <a:t>Info day during the European Geothermal Congress - September19-22, 2016, Strasbourg (poster presentation)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"/>
            </a:pPr>
            <a:r>
              <a:rPr lang="en-US" sz="2400" b="1" dirty="0">
                <a:cs typeface="Times New Roman" pitchFamily="18" charset="0"/>
              </a:rPr>
              <a:t> Presentation on the website of the Covenant of </a:t>
            </a:r>
            <a:r>
              <a:rPr lang="en-US" sz="2400" b="1" dirty="0" smtClean="0">
                <a:cs typeface="Times New Roman" pitchFamily="18" charset="0"/>
              </a:rPr>
              <a:t>Mayors </a:t>
            </a:r>
            <a:r>
              <a:rPr lang="en-US" sz="2400" b="1" dirty="0" smtClean="0">
                <a:cs typeface="Times New Roman" pitchFamily="18" charset="0"/>
                <a:hlinkClick r:id="rId5"/>
              </a:rPr>
              <a:t>www.covenantofmayors.eu</a:t>
            </a:r>
            <a:r>
              <a:rPr lang="en-US" sz="2400" b="1" dirty="0" smtClean="0">
                <a:cs typeface="Times New Roman" pitchFamily="18" charset="0"/>
              </a:rPr>
              <a:t> and participation at their actions </a:t>
            </a:r>
            <a:endParaRPr lang="en-US" sz="2400" b="1" dirty="0">
              <a:cs typeface="Times New Roman" pitchFamily="18" charset="0"/>
            </a:endParaRP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"/>
            </a:pPr>
            <a:r>
              <a:rPr lang="en-US" sz="2400" b="1" dirty="0">
                <a:cs typeface="Times New Roman" pitchFamily="18" charset="0"/>
              </a:rPr>
              <a:t>Presentation on the website of the Smart Cities Information System</a:t>
            </a:r>
          </a:p>
        </p:txBody>
      </p:sp>
      <p:cxnSp>
        <p:nvCxnSpPr>
          <p:cNvPr id="25" name="Connettore 1 19"/>
          <p:cNvCxnSpPr/>
          <p:nvPr/>
        </p:nvCxnSpPr>
        <p:spPr>
          <a:xfrm>
            <a:off x="250825" y="6381750"/>
            <a:ext cx="8651875" cy="0"/>
          </a:xfrm>
          <a:prstGeom prst="line">
            <a:avLst/>
          </a:prstGeom>
          <a:ln w="28575">
            <a:solidFill>
              <a:schemeClr val="tx1"/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4" name="Picture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67588" y="6448425"/>
            <a:ext cx="15525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CasellaDiTesto 21"/>
          <p:cNvSpPr txBox="1">
            <a:spLocks noChangeArrowheads="1"/>
          </p:cNvSpPr>
          <p:nvPr/>
        </p:nvSpPr>
        <p:spPr bwMode="auto">
          <a:xfrm>
            <a:off x="4119563" y="6465888"/>
            <a:ext cx="21193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it-IT" altLang="ro-RO" sz="1100" b="1" i="1"/>
              <a:t>WP9 –  Robert Gavriliuc</a:t>
            </a:r>
          </a:p>
        </p:txBody>
      </p:sp>
      <p:sp>
        <p:nvSpPr>
          <p:cNvPr id="9226" name="CasellaDiTesto 14"/>
          <p:cNvSpPr txBox="1">
            <a:spLocks noChangeArrowheads="1"/>
          </p:cNvSpPr>
          <p:nvPr/>
        </p:nvSpPr>
        <p:spPr bwMode="auto">
          <a:xfrm>
            <a:off x="3062288" y="87313"/>
            <a:ext cx="44434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600" b="1">
                <a:latin typeface="Arial Narrow" pitchFamily="34" charset="0"/>
              </a:rPr>
              <a:t>Workshop of H2020 geothermal research and innovation projects</a:t>
            </a:r>
            <a:endParaRPr lang="ro-RO" sz="1600">
              <a:latin typeface="Arial Narrow" pitchFamily="34" charset="0"/>
            </a:endParaRPr>
          </a:p>
          <a:p>
            <a:pPr algn="ctr" eaLnBrk="1" hangingPunct="1"/>
            <a:r>
              <a:rPr lang="it-IT" altLang="ro-RO" sz="1600" b="1" i="1">
                <a:latin typeface="Arial Narrow" pitchFamily="34" charset="0"/>
              </a:rPr>
              <a:t>Brussels, September 9°, 2016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092405" y="5048251"/>
            <a:ext cx="5257800" cy="1266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7240" rIns="90000" bIns="45000"/>
          <a:lstStyle/>
          <a:p>
            <a:pPr algn="ctr" eaLnBrk="1" hangingPunct="1">
              <a:lnSpc>
                <a:spcPts val="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ro-RO" sz="5400" i="1" dirty="0">
                <a:solidFill>
                  <a:srgbClr val="3333CC"/>
                </a:solidFill>
                <a:latin typeface="Brush Script MT" pitchFamily="66" charset="0"/>
                <a:ea typeface="Microsoft YaHei" pitchFamily="34" charset="-122"/>
              </a:rPr>
              <a:t>Thank you for your attention!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36724</TotalTime>
  <Words>574</Words>
  <Application>Microsoft Office PowerPoint</Application>
  <PresentationFormat>On-screen Show (4:3)</PresentationFormat>
  <Paragraphs>78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Microsoft YaHei</vt:lpstr>
      <vt:lpstr>Arial</vt:lpstr>
      <vt:lpstr>Arial Narrow</vt:lpstr>
      <vt:lpstr>Brush Script MT</vt:lpstr>
      <vt:lpstr>Calibri</vt:lpstr>
      <vt:lpstr>Courier New</vt:lpstr>
      <vt:lpstr>Times New Roman</vt:lpstr>
      <vt:lpstr>Verdana</vt:lpstr>
      <vt:lpstr>Wingdings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RGS - Romanian Geoexchange Society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T9.1 - TED Plan - Bilbao</dc:title>
  <dc:subject>D9.3 - TED PLan</dc:subject>
  <dc:creator>Doinita CUCUETEANU</dc:creator>
  <cp:keywords>Cheap-GSHPs, Dissemination, TED,</cp:keywords>
  <dc:description>Presentation of Deliverable D9.3 assigned to the Task 9.1</dc:description>
  <cp:lastModifiedBy>Robert</cp:lastModifiedBy>
  <cp:revision>281</cp:revision>
  <dcterms:created xsi:type="dcterms:W3CDTF">2015-05-25T13:25:20Z</dcterms:created>
  <dcterms:modified xsi:type="dcterms:W3CDTF">2016-09-27T07:42:42Z</dcterms:modified>
  <cp:category>Presentation Management Meeting Bilbao</cp:category>
  <cp:contentStatus>Final version</cp:contentStatus>
</cp:coreProperties>
</file>